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1653" r:id="rId3"/>
    <p:sldId id="1655" r:id="rId4"/>
    <p:sldId id="256" r:id="rId5"/>
    <p:sldId id="1649" r:id="rId6"/>
    <p:sldId id="1650" r:id="rId7"/>
    <p:sldId id="259" r:id="rId8"/>
    <p:sldId id="1654" r:id="rId9"/>
    <p:sldId id="1651" r:id="rId10"/>
    <p:sldId id="260" r:id="rId11"/>
    <p:sldId id="1656" r:id="rId12"/>
    <p:sldId id="257" r:id="rId13"/>
    <p:sldId id="258" r:id="rId14"/>
    <p:sldId id="261" r:id="rId15"/>
    <p:sldId id="1640" r:id="rId16"/>
    <p:sldId id="1644" r:id="rId17"/>
    <p:sldId id="1642" r:id="rId18"/>
    <p:sldId id="1643" r:id="rId19"/>
    <p:sldId id="1641" r:id="rId20"/>
    <p:sldId id="1645" r:id="rId21"/>
    <p:sldId id="1646" r:id="rId22"/>
    <p:sldId id="1647" r:id="rId23"/>
    <p:sldId id="1648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01" autoAdjust="0"/>
  </p:normalViewPr>
  <p:slideViewPr>
    <p:cSldViewPr snapToGrid="0">
      <p:cViewPr varScale="1">
        <p:scale>
          <a:sx n="79" d="100"/>
          <a:sy n="79" d="100"/>
        </p:scale>
        <p:origin x="56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742B0-9EDF-4827-9EE0-30EFBDD0D6AB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D39D8-96BC-4F36-A9E5-B581F0892E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89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mad.northwestern.edu/news-events/CHiMaD_Data_Database_Effort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imad.northwestern.edu/news-events/chimad2020.htm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25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47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請你用</a:t>
            </a:r>
            <a:r>
              <a:rPr lang="en-US" altLang="zh-TW" b="0" i="0" dirty="0">
                <a:effectLst/>
                <a:highlight>
                  <a:srgbClr val="FFFFFF"/>
                </a:highlight>
                <a:latin typeface="ui-sans-serif"/>
              </a:rPr>
              <a:t>python </a:t>
            </a: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協助我用</a:t>
            </a:r>
            <a:r>
              <a:rPr lang="en-US" altLang="zh-TW" b="0" i="0" dirty="0" err="1">
                <a:effectLst/>
                <a:highlight>
                  <a:srgbClr val="FFFFFF"/>
                </a:highlight>
                <a:latin typeface="ui-sans-serif"/>
              </a:rPr>
              <a:t>matiner</a:t>
            </a: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下載</a:t>
            </a:r>
            <a:r>
              <a:rPr lang="en-US" altLang="zh-TW" b="0" i="0" dirty="0" err="1">
                <a:effectLst/>
                <a:highlight>
                  <a:srgbClr val="FFFFFF"/>
                </a:highlight>
                <a:latin typeface="ui-sans-serif"/>
              </a:rPr>
              <a:t>steel_strength</a:t>
            </a: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的資料 </a:t>
            </a:r>
            <a:endParaRPr lang="en-US" altLang="zh-TW" b="0" i="0" dirty="0">
              <a:effectLst/>
              <a:highlight>
                <a:srgbClr val="FFFFFF"/>
              </a:highlight>
              <a:latin typeface="ui-sans-serif"/>
            </a:endParaRPr>
          </a:p>
          <a:p>
            <a:pPr marL="228600" indent="-228600" algn="l">
              <a:buAutoNum type="arabicPeriod" startAt="2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請協助我透過特徵轉換將這個資料集的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formula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轉換成可應用在機器學習的輸入特徵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4F4F4"/>
              </a:highlight>
              <a:latin typeface="ui-sans-serif"/>
            </a:endParaRPr>
          </a:p>
          <a:p>
            <a:pPr marL="228600" indent="-228600" algn="l">
              <a:buAutoNum type="arabicPeriod" startAt="2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你使用了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ElementProperty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來提取元素屬性特徵，請問這些特徵是在參考哪裡，還有哪些特徵可以用</a:t>
            </a:r>
            <a:endParaRPr lang="zh-TW" altLang="en-US" b="0" i="0" dirty="0">
              <a:effectLst/>
              <a:highlight>
                <a:srgbClr val="FFFFFF"/>
              </a:highlight>
              <a:latin typeface="ui-sans-serif"/>
            </a:endParaRPr>
          </a:p>
          <a:p>
            <a:b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</a:br>
            <a:endParaRPr lang="en-US" altLang="zh-TW" b="0" i="0" dirty="0">
              <a:effectLst/>
              <a:highlight>
                <a:srgbClr val="FFFFFF"/>
              </a:highlight>
              <a:latin typeface="ui-sans-serif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75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Databases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Center for Hierarchical Materials Design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）提供一系列由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NIST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和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開發的材料設計和數據庫工具，這些工具旨在促進材料數據的共享和再利用。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Materials Data Facility (MDF)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：提供發布、發現和訪問材料數據集的簡單方法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Open Quantum Materials Database (OQMD)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DFT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計算的熱力學和結構性質數據庫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Polymer Property Predictor and Database (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PPPdb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：聚合物相互作用參數和性質預測工具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NIST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材料數據存儲庫和模式存儲庫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CHiMaD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 </a:t>
            </a: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數據和數據庫工作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CHiMaD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 2021 </a:t>
            </a: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年度會議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210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604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Uniform Manifold Approximation and Projection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，統一流形近似和投影）是一種非線性降維技術。它用於將高維數據嵌入到低維空間中，同時保留數據的局部結構。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是由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Leland McInnes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和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John Healy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開發的，旨在提供快速和高效的降維方法，特別適合於大規模數據集。以下是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的一些關鍵特性和應用：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主要特性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保持局部結構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能夠保留數據的局部鄰域結構，這意味著在嵌入空間中，鄰近的點在高維空間中也會鄰近。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高效性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的計算速度快，能處理大量數據集，適合於實時應用和在線學習。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靈活性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支持不同的距離度量，可以適應各種數據類型。</a:t>
            </a:r>
          </a:p>
          <a:p>
            <a:pPr algn="l"/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的工作原理</a:t>
            </a:r>
          </a:p>
          <a:p>
            <a:pPr algn="l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的核心思想來自於流形學理論和圖論。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通過構建高維空間中的圖，將該圖嵌入到低維空間中。其具體步驟如下：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構建近鄰圖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：在高維空間中，找到每個數據點的近鄰，並構建近鄰圖。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優化嵌入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：在低維空間中，通過優化過程將近鄰圖嵌入，使得低維空間中的點分佈盡可能反映高維空間中的結構。</a:t>
            </a:r>
          </a:p>
          <a:p>
            <a:pPr algn="l"/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的應用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數據可視化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可用於將高維數據降維到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或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空間，方便進行數據可視化和探索性數據分析。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特徵提取和前處理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可以用作機器學習模型的特徵提取步驟，將高維數據轉換為低維特徵。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聚類分析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可以用於數據聚類，幫助識別數據中的模式和群體。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02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5662A-870C-CC2E-65A1-C887EFB86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7E98D9-C4D3-080F-F360-A84851476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771858-EA67-B4A3-719E-6B4C9F04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B80DAA-0491-47CD-F0E7-C8B403A4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1D2456-297E-7ACE-FDC7-FBA8C149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65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56CAF-719F-4238-1A87-63B00AA3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066164-DF1A-B415-F657-5FE9C82B1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C74454-FC2D-3702-ED46-CBF1EA0A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1DB06C-D89B-3FEE-276B-88E9F12C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F2838A-0760-93CF-10D4-5DAA7A24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56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944228C-9C55-6162-3D05-E96AD7B58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FF0625-AF07-28D4-A613-7B0AD5002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4B2161-46F9-30D6-5840-EEC526B3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218613-BA35-590B-1602-6100F52F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4B4031-2701-D920-3B82-882FF917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66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33443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b="1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1D0-AE2D-4982-BAF5-FD08BB2711FF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287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5600" indent="-355600">
              <a:buFont typeface="Wingdings" panose="05000000000000000000" pitchFamily="2" charset="2"/>
              <a:buChar char="p"/>
              <a:defRPr/>
            </a:lvl1pPr>
            <a:lvl2pPr marL="541338" indent="-341313">
              <a:buFont typeface="Wingdings" panose="05000000000000000000" pitchFamily="2" charset="2"/>
              <a:buChar char="Ø"/>
              <a:defRPr/>
            </a:lvl2pPr>
            <a:lvl3pPr marL="719138" indent="-334963">
              <a:buSzPct val="70000"/>
              <a:buFont typeface="Wingdings" panose="05000000000000000000" pitchFamily="2" charset="2"/>
              <a:buChar char="l"/>
              <a:defRPr sz="1600"/>
            </a:lvl3pPr>
            <a:lvl4pPr marL="896938" indent="-330200">
              <a:defRPr/>
            </a:lvl4pPr>
            <a:lvl5pPr marL="1074738" indent="-325438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9807-42D1-4E23-92ED-E7E09A17E597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428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F422-7F30-4F45-8E79-CADD1DFB61F8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237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38A-D3CC-4D28-9283-8DADF087B02F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825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56E3-8592-4CA5-B601-832B73264E1F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38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1636-741F-4EAB-B72E-8D557C7541F2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90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802-67A3-4023-8B76-3A941250BF02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30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C26A7-985A-E232-F4D1-DDCA691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784017-B130-20C9-D663-62F65329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497EE7-3ED2-211F-1806-F402845F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492DA3-77FC-A2B3-C374-9CA5FA61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DD965E-C00C-567D-6FF1-F86F16DB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897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19B92-7C6D-453B-8DC0-E157D367B56B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949386-4DC1-4645-BE4D-26F0C03351F2}" type="slidenum">
              <a:rPr lang="zh-TW" altLang="en-US" smtClean="0">
                <a:solidFill>
                  <a:srgbClr val="455F51"/>
                </a:solidFill>
              </a:rPr>
              <a:pPr/>
              <a:t>‹#›</a:t>
            </a:fld>
            <a:endParaRPr lang="zh-TW" altLang="en-US">
              <a:solidFill>
                <a:srgbClr val="455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70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0AC-9B70-42AF-8B26-B6CE04DF79EC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500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87A89-8B58-4EF7-877B-BA4BAE0C6B1B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15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2AF9-0023-4F01-8275-5113CF844323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889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E06B33F-9837-5343-B0B9-68F5B334D48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04869" y="6187252"/>
            <a:ext cx="1727515" cy="4766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1" baseline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39BC9D23-45EA-4B88-AD0D-30FB081EB08E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57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2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 userDrawn="1"/>
        </p:nvSpPr>
        <p:spPr>
          <a:xfrm>
            <a:off x="527381" y="404664"/>
            <a:ext cx="921702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TW" altLang="en-US" sz="4000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8185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C4B9D-EE13-0AF6-E853-4ED0B8F4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ECBFDD-0A26-0366-A5DB-572ABA5E1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C9F86A-5956-98F6-CC4D-0A5D6799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B5E3CF-3043-5391-2E04-24DE2228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44DE10-4F40-C1E3-4F3E-FB5BEFA9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21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D66AF-4014-EEBC-7EE3-39EC94C0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77B7CD-E8FA-D0C1-D1F2-CD1CA89EE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B4CE07-568D-E78E-F1C4-B04EBF037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BB8029-867E-0655-0A6F-4FC70F0E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8DDD56-03D8-9EB3-A2A9-7533C159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B51071-AA01-A2C4-0D38-656FEBBE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49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39948-7580-8C46-330B-4B0CA912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7EAF97-8787-F9EC-4E8B-F0AE0648B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313B9F-55A6-5636-C162-1DEE4188F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34568E-E2E6-0C20-DCC9-4927B8C3A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FFAEF6-EF1D-CC3A-E1E1-A368C75FC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44C1888-B302-8596-6E7D-E435D500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1694F49-19CF-8896-D4C1-7FF4B430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AEA526D-04ED-4E5F-4584-35EDFC42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71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5B5E4-0FB4-06A7-D1A6-9158C716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54569D-CA8D-EE47-9743-E4A579C3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A4BE1B-3223-A807-EF61-3484D83B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435E35-2C44-615E-EA4C-BB967A1C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7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4D935E-A5BB-E67A-ECF9-ABE554B6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DE785E9-2F37-B139-70CD-11D70A80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8B1D5-CD81-F425-5E5C-7EFF5B6C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24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9A4E39-661C-5E42-C3C5-3444EF28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8FCCDF-50C3-DED9-F0D1-D727BD3A5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EEDED7-D158-16B8-9A93-E71AE54AA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EEDA09-E7C2-70DD-D5C0-C0F852C3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E4D08C-0A03-AC70-2195-99C5B121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C2F85E-34DF-66D0-97F3-D487D3D1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14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41AB6-DA5A-7996-F67D-6028CD9E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D88B408-09D4-9741-CBF0-8967E179C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7DB6F6-3C23-AB35-44ED-D89694B0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76FC4A-1666-82E3-FDB0-863F3BEC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9D5063-7E02-7354-66E6-88E2F9B1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BA8650-B4B0-BCA9-EDA5-BD73DBF5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54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3109E87-DA7A-9BB0-662B-7F12CBFF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3C2D0D-79D8-A929-44C5-EFEE085B2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BF350-73AE-9A46-187B-119F01A42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E8D7FC-70B9-BE9D-D72B-9322DB45E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DD3CF-BD18-D938-D4F9-7C250DE87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24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18CCC3-3467-450F-A362-EF42663A9C55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6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nyow@narlabs.org.tw" TargetMode="External"/><Relationship Id="rId2" Type="http://schemas.openxmlformats.org/officeDocument/2006/relationships/hyperlink" Target="mailto:wjlee@narlabs.org.tw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qmd.org/analysis/gclp" TargetMode="External"/><Relationship Id="rId5" Type="http://schemas.openxmlformats.org/officeDocument/2006/relationships/hyperlink" Target="https://oqmd.org/analysis/phase_diagram" TargetMode="External"/><Relationship Id="rId4" Type="http://schemas.openxmlformats.org/officeDocument/2006/relationships/hyperlink" Target="https://oqmd.org/api/searc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mr.fysik.dtu.dk/imp2d/imp2d.html#imp2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qalloy.readthedocs.io/en/latest/examples/CustomDatasetFromBSON.html" TargetMode="External"/><Relationship Id="rId4" Type="http://schemas.openxmlformats.org/officeDocument/2006/relationships/hyperlink" Target="https://pyqalloy.readthedocs.io/en/latest/examples/UserCuration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ymergenome.org/cop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mergenome.org/guid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mp.readthedocs.io/en/lates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topics/physics-and-astronomy/neural-networ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map-learn.readthedocs.io/en/latest/aligned_umap_basic_usag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kingmaterials.lbl.gov/matminer/dataset_addition_guide.html" TargetMode="External"/><Relationship Id="rId5" Type="http://schemas.openxmlformats.org/officeDocument/2006/relationships/hyperlink" Target="https://hackingmaterials.lbl.gov/matminer/dataset_summary.html" TargetMode="External"/><Relationship Id="rId4" Type="http://schemas.openxmlformats.org/officeDocument/2006/relationships/hyperlink" Target="https://github.com/hackingmaterials/matminer_exampl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505569"/>
            <a:ext cx="10058400" cy="3566160"/>
          </a:xfrm>
        </p:spPr>
        <p:txBody>
          <a:bodyPr>
            <a:normAutofit/>
          </a:bodyPr>
          <a:lstStyle/>
          <a:p>
            <a:pPr algn="r"/>
            <a:r>
              <a:rPr lang="zh-TW" alt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標楷體" panose="03000509000000000000" pitchFamily="65" charset="-120"/>
              </a:rPr>
              <a:t>材料資訊平台與資料庫簡介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345450"/>
            <a:ext cx="10058400" cy="2297720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</a:rPr>
              <a:t>李玟頡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</a:rPr>
              <a:t>(Wen-jay lee)</a:t>
            </a:r>
          </a:p>
          <a:p>
            <a:pPr algn="r"/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wjlee@narlabs.org.tw</a:t>
            </a:r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</a:rPr>
              <a:t>陳南佑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</a:rPr>
              <a:t>(nan-yow Chen)</a:t>
            </a:r>
          </a:p>
          <a:p>
            <a:pPr algn="r"/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nanyow@narlabs.org.tw</a:t>
            </a: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algn="r"/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76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558D820-3252-7733-3581-FF754BC1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57" y="470487"/>
            <a:ext cx="7531633" cy="44878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8997371-592A-0081-66CC-91651594D435}"/>
              </a:ext>
            </a:extLst>
          </p:cNvPr>
          <p:cNvSpPr txBox="1"/>
          <p:nvPr/>
        </p:nvSpPr>
        <p:spPr>
          <a:xfrm>
            <a:off x="1355693" y="101155"/>
            <a:ext cx="427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https://www.materialsdatafacility.org/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00F96E-2BF7-56A5-FEDD-C86AFF51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251" y="2669493"/>
            <a:ext cx="5787005" cy="38326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50AB240-E638-B89A-A7AD-DBD37D6F4191}"/>
              </a:ext>
            </a:extLst>
          </p:cNvPr>
          <p:cNvSpPr txBox="1"/>
          <p:nvPr/>
        </p:nvSpPr>
        <p:spPr>
          <a:xfrm>
            <a:off x="100060" y="6271316"/>
            <a:ext cx="116691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https://app.globus.org/file-manager?origin_id=82f1b5c6-6e9b-11e5-ba47-22000b92c6ec&amp;origin_path=%2Fmdf_open%2F02b4ceb5-9263-40ae-acd5-136210301819%2F1.0%2F&amp;two_pane=false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2E67BB3-86EC-87E8-CD8E-929FAE306D22}"/>
              </a:ext>
            </a:extLst>
          </p:cNvPr>
          <p:cNvSpPr txBox="1"/>
          <p:nvPr/>
        </p:nvSpPr>
        <p:spPr>
          <a:xfrm>
            <a:off x="8322382" y="627440"/>
            <a:ext cx="333375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Globus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是由芝加哥大學和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Argonne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國家實驗室合作開發，旨在為科研機構和學術界提供提供高效、安全和可靠的資料傳輸、共享、存取和計算服務。它主要針對科研機構和學術界，用於處理大規模的研究資料。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’</a:t>
            </a: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資料傳輸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資料共享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資料存取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資料搜索與發現</a:t>
            </a:r>
            <a:endParaRPr lang="en-US" altLang="zh-TW" sz="16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提供一個可靠、可擴展的高性能遠端函數執行平台。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研究自動化</a:t>
            </a:r>
            <a:endParaRPr lang="en-US" altLang="zh-TW" sz="16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提供 </a:t>
            </a:r>
            <a:r>
              <a:rPr lang="en-US" altLang="zh-TW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REST API </a:t>
            </a: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和 </a:t>
            </a:r>
            <a:r>
              <a:rPr lang="en-US" altLang="zh-TW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Python SDK</a:t>
            </a:r>
            <a:endParaRPr lang="zh-TW" altLang="en-US" sz="16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3494123-21A4-2D67-9A9B-1FB96B8A395F}"/>
              </a:ext>
            </a:extLst>
          </p:cNvPr>
          <p:cNvSpPr/>
          <p:nvPr/>
        </p:nvSpPr>
        <p:spPr>
          <a:xfrm>
            <a:off x="1435184" y="1992302"/>
            <a:ext cx="1289849" cy="50867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D16F4A5-01A1-0F02-2B34-BE4618381CD9}"/>
              </a:ext>
            </a:extLst>
          </p:cNvPr>
          <p:cNvCxnSpPr/>
          <p:nvPr/>
        </p:nvCxnSpPr>
        <p:spPr>
          <a:xfrm>
            <a:off x="2083136" y="2500975"/>
            <a:ext cx="339115" cy="3693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18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42EFF9-8977-FA93-1A8A-4F8BD06A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15" y="508411"/>
            <a:ext cx="6722183" cy="400553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7F5A99-FD68-2D66-5B75-31CBE615B203}"/>
              </a:ext>
            </a:extLst>
          </p:cNvPr>
          <p:cNvSpPr txBox="1"/>
          <p:nvPr/>
        </p:nvSpPr>
        <p:spPr>
          <a:xfrm>
            <a:off x="1629159" y="217352"/>
            <a:ext cx="427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https://www.materialsdatafacility.org/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42BF77-66D7-E736-DA92-576928C5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32" y="3325433"/>
            <a:ext cx="5707487" cy="295913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100B38-AAD0-EF0A-AB97-FFEE8888C91F}"/>
              </a:ext>
            </a:extLst>
          </p:cNvPr>
          <p:cNvSpPr txBox="1"/>
          <p:nvPr/>
        </p:nvSpPr>
        <p:spPr>
          <a:xfrm>
            <a:off x="875419" y="6370176"/>
            <a:ext cx="5404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https://foundry-ml.org/#/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921E8A-377E-EABE-E0A3-D45609D4AFB7}"/>
              </a:ext>
            </a:extLst>
          </p:cNvPr>
          <p:cNvSpPr txBox="1"/>
          <p:nvPr/>
        </p:nvSpPr>
        <p:spPr>
          <a:xfrm>
            <a:off x="7982831" y="614754"/>
            <a:ext cx="333375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Foundry</a:t>
            </a: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+mn-ea"/>
              </a:rPr>
              <a:t>是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由芝加哥大學、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Argonne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國家實驗室與</a:t>
            </a:r>
            <a:r>
              <a:rPr lang="en-US" altLang="zh-TW" sz="1600" dirty="0" err="1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CHiMaD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合作開發，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是一個開源的機器學習平台，專為科學家設計，旨在提供結構化的、機器學習準備好的數據集。這些數據集可以通過其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軟件開發工具包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SDK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Software Development Kit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以編程方式訪問，從而簡化了數據分析過程。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’</a:t>
            </a: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提供結構化的、適合機器學習的數據集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通過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SDK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訪問數據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支持大規模數據集的共享和轉移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集成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Globus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，便於數據傳輸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Materials Data Facility (MDF)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的一部分</a:t>
            </a:r>
          </a:p>
        </p:txBody>
      </p:sp>
    </p:spTree>
    <p:extLst>
      <p:ext uri="{BB962C8B-B14F-4D97-AF65-F5344CB8AC3E}">
        <p14:creationId xmlns:p14="http://schemas.microsoft.com/office/powerpoint/2010/main" val="371823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010560-5F91-AAE0-66A5-5DC575D9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3" y="987979"/>
            <a:ext cx="7052176" cy="46923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057934B-EEF0-662B-EF41-B6306010A970}"/>
              </a:ext>
            </a:extLst>
          </p:cNvPr>
          <p:cNvSpPr txBox="1"/>
          <p:nvPr/>
        </p:nvSpPr>
        <p:spPr>
          <a:xfrm>
            <a:off x="2948137" y="5680363"/>
            <a:ext cx="2956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https://oqmd.org/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016158-D962-8265-B37F-A13F753714AD}"/>
              </a:ext>
            </a:extLst>
          </p:cNvPr>
          <p:cNvSpPr txBox="1"/>
          <p:nvPr/>
        </p:nvSpPr>
        <p:spPr>
          <a:xfrm>
            <a:off x="7765473" y="1402269"/>
            <a:ext cx="39762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OQMD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Open Quantum Materials Database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）是由西北大學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Chris Wolverton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團隊創建的數據庫，包含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1,226,781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種材料的密度泛函理論（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DFT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）計算的熱力學和結構性質。</a:t>
            </a: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查詢材料數據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創建相圖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確定基態組成（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GCLP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可視化晶體結構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RESTful API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以編程方式訪問數據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查詢材料數據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創建相圖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確定基態組成（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GCLP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）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金屬氫化物的複雜基態熱力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)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522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2A8A4E-5396-D5D6-89AD-2508653EF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63"/>
          <a:stretch/>
        </p:blipFill>
        <p:spPr>
          <a:xfrm>
            <a:off x="90056" y="1355334"/>
            <a:ext cx="7564581" cy="39292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ABF6EC7-8340-829F-1B71-F31072D1636B}"/>
              </a:ext>
            </a:extLst>
          </p:cNvPr>
          <p:cNvSpPr txBox="1"/>
          <p:nvPr/>
        </p:nvSpPr>
        <p:spPr>
          <a:xfrm>
            <a:off x="3048537" y="528456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https://cmr.fysik.dtu.dk/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118B9A-2971-2017-51F9-8340062B87B0}"/>
              </a:ext>
            </a:extLst>
          </p:cNvPr>
          <p:cNvSpPr txBox="1"/>
          <p:nvPr/>
        </p:nvSpPr>
        <p:spPr>
          <a:xfrm>
            <a:off x="7904017" y="1204108"/>
            <a:ext cx="39624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CMR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是一個提供高通量計算材料數據的存儲庫。每個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CMR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項目包含一個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數據庫和一個項目頁面，描述數據並展示如何使用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和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工具處理數據。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提供多種材料數據庫，如二維材料、低維材料、吸附能量和表面能數據庫等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工具的命令行和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模塊訪問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提供數據庫的網頁瀏覽接口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二維材料中的雜質數據庫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量子點缺陷數據庫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1681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E974226-B0AC-1F8F-EE60-2AE67F21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71" y="902720"/>
            <a:ext cx="5137048" cy="161195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0E2B8AD-82EB-F5A1-E77B-E3EA2813EAA9}"/>
              </a:ext>
            </a:extLst>
          </p:cNvPr>
          <p:cNvGrpSpPr/>
          <p:nvPr/>
        </p:nvGrpSpPr>
        <p:grpSpPr>
          <a:xfrm>
            <a:off x="385763" y="2566871"/>
            <a:ext cx="6358834" cy="4221192"/>
            <a:chOff x="5296620" y="2421148"/>
            <a:chExt cx="6358834" cy="422119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0DFACEA-90C2-8542-2C01-B4496003996A}"/>
                </a:ext>
              </a:extLst>
            </p:cNvPr>
            <p:cNvSpPr/>
            <p:nvPr/>
          </p:nvSpPr>
          <p:spPr>
            <a:xfrm>
              <a:off x="5296620" y="2421148"/>
              <a:ext cx="6358834" cy="4221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996C18C-AAC5-95AE-EB27-3592E394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0528" y="3120389"/>
              <a:ext cx="5807598" cy="334710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2FBE229-FB90-FDD7-D5EE-F13C0C924DF3}"/>
                </a:ext>
              </a:extLst>
            </p:cNvPr>
            <p:cNvSpPr txBox="1"/>
            <p:nvPr/>
          </p:nvSpPr>
          <p:spPr>
            <a:xfrm>
              <a:off x="5455821" y="2684361"/>
              <a:ext cx="5867787" cy="383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https://pyqalloy.readthedocs.io/en/latest/index.html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D9D9AA-0997-ACF0-2E50-B087E3568CF4}"/>
              </a:ext>
            </a:extLst>
          </p:cNvPr>
          <p:cNvSpPr txBox="1"/>
          <p:nvPr/>
        </p:nvSpPr>
        <p:spPr>
          <a:xfrm>
            <a:off x="1604963" y="481192"/>
            <a:ext cx="350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https://phaseslab.com/ultera/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319BF9-A1E6-3EF2-1B6F-D431428C9C59}"/>
              </a:ext>
            </a:extLst>
          </p:cNvPr>
          <p:cNvSpPr txBox="1"/>
          <p:nvPr/>
        </p:nvSpPr>
        <p:spPr>
          <a:xfrm>
            <a:off x="6903798" y="1450291"/>
            <a:ext cx="47432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PyQAlloy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ULTERA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項目的一部分，該項目由賓夕法尼亞州立大學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Phases Research Lab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領導，旨在開發新一代的高熵合金（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HEAs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）材料。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PyQAlloy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是一個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Python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軟件包，用於檢測任意合金數據集中的異常數據。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檢測和處理數據異常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支持高熵合金、傳統合金等數據集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提供強大的數據處理、整理和聚合工具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16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PyQAlloy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 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使用範例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自 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BSON 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的自定義數據集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145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DC7C504-29FB-5D12-3B5E-1A84D8F9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15" y="422563"/>
            <a:ext cx="11112460" cy="28042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4F1A779-F38A-1253-6D39-846D8D0A72E2}"/>
              </a:ext>
            </a:extLst>
          </p:cNvPr>
          <p:cNvSpPr txBox="1"/>
          <p:nvPr/>
        </p:nvSpPr>
        <p:spPr>
          <a:xfrm>
            <a:off x="4269192" y="322682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https://www.polymergenome.org/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58B5F7-A4AF-E21E-95F4-6087EC10501E}"/>
              </a:ext>
            </a:extLst>
          </p:cNvPr>
          <p:cNvSpPr txBox="1"/>
          <p:nvPr/>
        </p:nvSpPr>
        <p:spPr>
          <a:xfrm>
            <a:off x="979930" y="3700466"/>
            <a:ext cx="103568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Polymer Genome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是一個使用機器學習進行聚合物性質預測和設計的資訊平台。用戶可以通過繪圖工具或指定聚合物重複單元的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SMILES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字符串來查詢聚合物。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聚合物性質預測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支持共聚物的性質預測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提供學習如何編寫聚合物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SMILES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字符串的指導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共聚物性質預測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學習如何編寫聚合物 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SMILES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091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2D6420-AE74-D9CB-3733-11257726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0F6F40-0968-29F7-BD72-2152CB59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7FF1CB-1B3D-D7FE-51BD-F48BA224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987"/>
            <a:ext cx="12192000" cy="53160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65FA3E6-38DE-A6D5-F544-91C34FE48BCA}"/>
              </a:ext>
            </a:extLst>
          </p:cNvPr>
          <p:cNvSpPr txBox="1"/>
          <p:nvPr/>
        </p:nvSpPr>
        <p:spPr>
          <a:xfrm>
            <a:off x="384777" y="365125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https://omdb.mathub.io/</a:t>
            </a:r>
          </a:p>
        </p:txBody>
      </p:sp>
    </p:spTree>
    <p:extLst>
      <p:ext uri="{BB962C8B-B14F-4D97-AF65-F5344CB8AC3E}">
        <p14:creationId xmlns:p14="http://schemas.microsoft.com/office/powerpoint/2010/main" val="5412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5311D3F-2D21-1BDA-F11A-4680ECE1A961}"/>
              </a:ext>
            </a:extLst>
          </p:cNvPr>
          <p:cNvSpPr txBox="1"/>
          <p:nvPr/>
        </p:nvSpPr>
        <p:spPr>
          <a:xfrm>
            <a:off x="977661" y="15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https://gdb.unibe.ch/downloads/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C87E36-9FEB-C1E1-A0BD-89C98DC8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456"/>
            <a:ext cx="12192000" cy="61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14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6EED2-4FDF-A932-86EC-639E9BEC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796D42-A1DE-77C1-0C46-28BB85C2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38D87-9D34-5A8E-BB7E-8ACC560D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48" y="747693"/>
            <a:ext cx="10715703" cy="53626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1F5C85-02BA-452B-84EF-A32EE739F12D}"/>
              </a:ext>
            </a:extLst>
          </p:cNvPr>
          <p:cNvSpPr txBox="1"/>
          <p:nvPr/>
        </p:nvSpPr>
        <p:spPr>
          <a:xfrm>
            <a:off x="838200" y="49637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https://qmml.org/datasets.html</a:t>
            </a:r>
          </a:p>
        </p:txBody>
      </p:sp>
    </p:spTree>
    <p:extLst>
      <p:ext uri="{BB962C8B-B14F-4D97-AF65-F5344CB8AC3E}">
        <p14:creationId xmlns:p14="http://schemas.microsoft.com/office/powerpoint/2010/main" val="49100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C85E8-E674-6335-AF69-94864953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964716-8B85-6999-6B54-2C6C56BC8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47C056-4BFF-EECE-A993-F8050FA54A4B}"/>
              </a:ext>
            </a:extLst>
          </p:cNvPr>
          <p:cNvSpPr txBox="1"/>
          <p:nvPr/>
        </p:nvSpPr>
        <p:spPr>
          <a:xfrm>
            <a:off x="838200" y="1204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http://us-comp.com/downloads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AE924-FBD3-82FA-D4CF-0A205420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163"/>
            <a:ext cx="12192000" cy="43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06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B26D54-7C69-120C-66F3-2DA77E9C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5" y="1386160"/>
            <a:ext cx="7006517" cy="430328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43E6A04-35A1-3E64-11FF-239BC582FD44}"/>
              </a:ext>
            </a:extLst>
          </p:cNvPr>
          <p:cNvSpPr txBox="1"/>
          <p:nvPr/>
        </p:nvSpPr>
        <p:spPr>
          <a:xfrm>
            <a:off x="7180758" y="181957"/>
            <a:ext cx="492869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Materials Project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資料庫是一個專門為材料科學研究而設計的數據庫，提供了大量材料的結構和性質數據。它由美國能源部資助，目的是加速新材料的發現和開發。資料庫中的數據主要來自高通量計算，利用先進的計算方法（如密度泛函理論，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DFT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）來預測材料的各種性質。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材料資料儲存和檢索</a:t>
            </a:r>
            <a:endParaRPr lang="en-US" altLang="zh-TW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包含數百萬個材料的數據，包括其化學組成、晶體結構等。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提供詳細的材料性質，如能帶結構、態密度、彈性常數、熱力學性質等。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計算特性，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材料的電子結構：能帶結構、態密度、費米面等。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機械性質：彈性常數、楊氏模量、剪切模量等。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熱性質：熱容、熱膨脹係數、熱導率等。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光學性質：介電常數、折射率、吸收係數等。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工具和應用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提供多種線上工具和應用，幫助使用者分析和可視化材料數據。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包括相圖生成器、結構比較工具、機器學習模型等。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AE91B6C-9FC2-F735-5B65-77208146E07A}"/>
              </a:ext>
            </a:extLst>
          </p:cNvPr>
          <p:cNvSpPr txBox="1"/>
          <p:nvPr/>
        </p:nvSpPr>
        <p:spPr>
          <a:xfrm>
            <a:off x="1418531" y="9838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https://next-gen.materialsproject.org/</a:t>
            </a:r>
          </a:p>
        </p:txBody>
      </p:sp>
    </p:spTree>
    <p:extLst>
      <p:ext uri="{BB962C8B-B14F-4D97-AF65-F5344CB8AC3E}">
        <p14:creationId xmlns:p14="http://schemas.microsoft.com/office/powerpoint/2010/main" val="328756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13876-73D3-9CDE-6FE7-FEF9D663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3DAF79-F08C-ABB2-25A1-73B233606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FB4B4C-B762-C490-F2BD-5CE91E45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024"/>
            <a:ext cx="12192000" cy="62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0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204B5F-C4BF-9634-7520-12D0A4FF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78CB7A-6D7A-3015-6D0E-845BA79D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7" y="1710341"/>
            <a:ext cx="10420426" cy="49625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7F31590-B8D2-B229-7C4B-7D1F0967CEA7}"/>
              </a:ext>
            </a:extLst>
          </p:cNvPr>
          <p:cNvSpPr txBox="1"/>
          <p:nvPr/>
        </p:nvSpPr>
        <p:spPr>
          <a:xfrm>
            <a:off x="838200" y="174954"/>
            <a:ext cx="105946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https://amp.readthedocs.io/en/latest/</a:t>
            </a:r>
            <a:endParaRPr lang="en-US" altLang="zh-TW" dirty="0"/>
          </a:p>
          <a:p>
            <a:pPr algn="l"/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AMP is designed to integrate closely with the widely used Atomic Simulation Environment (ASE), which makes it compatible with a wide variety of commercial and open-source electronic structure codes. We finally demonstrate that the 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  <a:hlinkClick r:id="rId4" tooltip="Learn more about neural network from ScienceDirect's AI-generated Topic Pages"/>
              </a:rPr>
              <a:t>neural network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 model inside </a:t>
            </a:r>
            <a:r>
              <a:rPr lang="en-US" altLang="zh-TW" b="0" i="1" dirty="0">
                <a:solidFill>
                  <a:srgbClr val="1F1F1F"/>
                </a:solidFill>
                <a:effectLst/>
                <a:latin typeface="ElsevierGulliver"/>
              </a:rPr>
              <a:t>Amp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  can accurately interpolate electronic structure energies as well as forces of thousands of multi-species atomic systems.</a:t>
            </a:r>
          </a:p>
          <a:p>
            <a:b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415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03B43-A177-FFC2-9AB5-21BB1AF9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13573-38ED-0936-4300-8F87665C8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9D730F-DFD7-0169-9B82-BDA149D9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51816"/>
            <a:ext cx="8437030" cy="5355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68C553-67FE-9F05-99A7-7B5A8C2D3B62}"/>
              </a:ext>
            </a:extLst>
          </p:cNvPr>
          <p:cNvSpPr txBox="1"/>
          <p:nvPr/>
        </p:nvSpPr>
        <p:spPr>
          <a:xfrm>
            <a:off x="838200" y="104576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https://umap-learn.readthedocs.io/en/latest/aligned_umap_basic_usage.html</a:t>
            </a:r>
            <a:endParaRPr lang="en-US" altLang="zh-TW" dirty="0"/>
          </a:p>
          <a:p>
            <a:r>
              <a:rPr lang="zh-TW" altLang="en-US" dirty="0"/>
              <a:t>降維技術</a:t>
            </a:r>
          </a:p>
        </p:txBody>
      </p:sp>
    </p:spTree>
    <p:extLst>
      <p:ext uri="{BB962C8B-B14F-4D97-AF65-F5344CB8AC3E}">
        <p14:creationId xmlns:p14="http://schemas.microsoft.com/office/powerpoint/2010/main" val="209851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CDDBED0-936C-63BA-EF59-5FA092CC6552}"/>
              </a:ext>
            </a:extLst>
          </p:cNvPr>
          <p:cNvSpPr txBox="1"/>
          <p:nvPr/>
        </p:nvSpPr>
        <p:spPr>
          <a:xfrm>
            <a:off x="1745342" y="5087257"/>
            <a:ext cx="5061857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https://pymatgen.org/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96872A-756F-DBC8-350D-C8F82775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8" y="1397500"/>
            <a:ext cx="6770196" cy="36897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49582D-84D1-44B9-9609-0EEEA45A49A5}"/>
              </a:ext>
            </a:extLst>
          </p:cNvPr>
          <p:cNvSpPr txBox="1"/>
          <p:nvPr/>
        </p:nvSpPr>
        <p:spPr>
          <a:xfrm>
            <a:off x="8026872" y="1049157"/>
            <a:ext cx="3434180" cy="4937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概述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TW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TW" sz="24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Pymatgen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是一個開源的 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庫，專門用於材料科學中的結構分析、數據處理和模擬。它由材料科學社區開發，具有豐富的功能，包括晶體結構操作、材料性質計算、文件格式轉換等。</a:t>
            </a:r>
            <a:endParaRPr lang="en-US" altLang="zh-TW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zh-TW" altLang="en-US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功能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晶體結構操作（如旋轉、平移、變換）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生成和操作材料數據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與其他材料科學計算工具（如 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VASP, LAMMPS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）集成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分析材料性質（如帶隙、晶格參數）</a:t>
            </a:r>
          </a:p>
        </p:txBody>
      </p:sp>
    </p:spTree>
    <p:extLst>
      <p:ext uri="{BB962C8B-B14F-4D97-AF65-F5344CB8AC3E}">
        <p14:creationId xmlns:p14="http://schemas.microsoft.com/office/powerpoint/2010/main" val="247865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CF52715-C34B-4245-5C2D-01CE3B1A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8" y="1567204"/>
            <a:ext cx="6825224" cy="34689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787A1D-FD6C-5E54-2708-0327E95A0075}"/>
              </a:ext>
            </a:extLst>
          </p:cNvPr>
          <p:cNvSpPr txBox="1"/>
          <p:nvPr/>
        </p:nvSpPr>
        <p:spPr>
          <a:xfrm>
            <a:off x="1812967" y="5036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https://matgenb.materialsvirtuallab.org/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96F7CA7-43DB-3226-7164-A347713DBD2A}"/>
              </a:ext>
            </a:extLst>
          </p:cNvPr>
          <p:cNvSpPr/>
          <p:nvPr/>
        </p:nvSpPr>
        <p:spPr>
          <a:xfrm>
            <a:off x="257511" y="2555054"/>
            <a:ext cx="1952171" cy="283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27F487-3C08-F7EE-80C9-BB00090C2CB2}"/>
              </a:ext>
            </a:extLst>
          </p:cNvPr>
          <p:cNvSpPr txBox="1"/>
          <p:nvPr/>
        </p:nvSpPr>
        <p:spPr>
          <a:xfrm>
            <a:off x="8041387" y="1055920"/>
            <a:ext cx="3434180" cy="49376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概述</a:t>
            </a:r>
            <a:r>
              <a:rPr lang="zh-TW" altLang="en-US" sz="1600" b="0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：</a:t>
            </a:r>
            <a:endParaRPr lang="en-US" altLang="zh-TW" sz="1600" dirty="0">
              <a:highlight>
                <a:srgbClr val="FFFFFF"/>
              </a:highlight>
              <a:latin typeface="+mn-ea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Matgenb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是基於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Notebooks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的材料科學教學和研究工具集合。它包含了一系列與材料科學相關的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範例，這些範例使用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庫來進行各種材料科學計算和分析。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zh-TW" altLang="en-US" sz="1600" b="0" i="0" dirty="0">
              <a:effectLst/>
              <a:highlight>
                <a:srgbClr val="FFFFFF"/>
              </a:highlight>
              <a:latin typeface="+mn-ea"/>
              <a:cs typeface="Arial" panose="020B060402020202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功能</a:t>
            </a:r>
            <a:r>
              <a:rPr lang="zh-TW" altLang="en-US" sz="1600" b="0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：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提供現成的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範例，用於教學和研究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示範如何使用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進行各種材料科學計算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簡化了材料科學研究者和學生對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的學習和使用</a:t>
            </a:r>
          </a:p>
        </p:txBody>
      </p:sp>
    </p:spTree>
    <p:extLst>
      <p:ext uri="{BB962C8B-B14F-4D97-AF65-F5344CB8AC3E}">
        <p14:creationId xmlns:p14="http://schemas.microsoft.com/office/powerpoint/2010/main" val="241368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C48827-DA6A-9356-EF43-686B3D81526F}"/>
              </a:ext>
            </a:extLst>
          </p:cNvPr>
          <p:cNvSpPr txBox="1"/>
          <p:nvPr/>
        </p:nvSpPr>
        <p:spPr>
          <a:xfrm>
            <a:off x="679037" y="5111867"/>
            <a:ext cx="10688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https://colab.research.google.com/github/materialsvirtuallab/matgenb/blob/master/notebooks/2018-09-25-Structure%20Prediction%20using%20Pymatgen%20and%20the%20Materials%20API.ipynb#scrollTo=6BO3xl81reYt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F488978-F0F7-454F-2F03-538D17790B28}"/>
              </a:ext>
            </a:extLst>
          </p:cNvPr>
          <p:cNvGrpSpPr/>
          <p:nvPr/>
        </p:nvGrpSpPr>
        <p:grpSpPr>
          <a:xfrm>
            <a:off x="627476" y="1514441"/>
            <a:ext cx="10791904" cy="3248049"/>
            <a:chOff x="700048" y="2058727"/>
            <a:chExt cx="10791904" cy="324804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F049CAB-B737-E4E3-438A-249536BF5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048" y="2058727"/>
              <a:ext cx="10791904" cy="324804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9051D19-AC05-5AC8-4180-261FAEF49A2D}"/>
                </a:ext>
              </a:extLst>
            </p:cNvPr>
            <p:cNvSpPr txBox="1"/>
            <p:nvPr/>
          </p:nvSpPr>
          <p:spPr>
            <a:xfrm>
              <a:off x="1196934" y="2058727"/>
              <a:ext cx="997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highlight>
                    <a:srgbClr val="FFFF00"/>
                  </a:highlight>
                </a:rPr>
                <a:t>2018-09-25-Structure Prediction using Pymatgen and the Materials API.ipynb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96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6AFD4E-F348-5888-C5D8-9E674006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35" y="1323109"/>
            <a:ext cx="6813228" cy="38894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D8716A8-0214-7588-E8D4-5D14DF82CC90}"/>
              </a:ext>
            </a:extLst>
          </p:cNvPr>
          <p:cNvSpPr txBox="1"/>
          <p:nvPr/>
        </p:nvSpPr>
        <p:spPr>
          <a:xfrm>
            <a:off x="1299562" y="528581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https://hackingmaterials.lbl.gov/matminer/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60948E-DCC2-F7CA-C3CA-AC8BE7006868}"/>
              </a:ext>
            </a:extLst>
          </p:cNvPr>
          <p:cNvSpPr txBox="1"/>
          <p:nvPr/>
        </p:nvSpPr>
        <p:spPr>
          <a:xfrm>
            <a:off x="1247863" y="57284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https://github.com/hackingmaterials/matminer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302168-93CE-CB79-5AE6-271B9C420AB8}"/>
              </a:ext>
            </a:extLst>
          </p:cNvPr>
          <p:cNvSpPr txBox="1"/>
          <p:nvPr/>
        </p:nvSpPr>
        <p:spPr>
          <a:xfrm>
            <a:off x="7751618" y="1105852"/>
            <a:ext cx="417021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Matminer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資料庫，專門用於材料屬性的數據挖掘。它提供了簡單的一行代碼訪問超過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40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個現成的數據集，並能夠輕鬆從在線資料庫創建自定義數據集。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訪問預製的材料數據集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從線上資料庫創建自定義數據集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將複雜的材料屬性轉換為數值描述符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支持深度學習模型的推斷（即將推出）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16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Matminer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範例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數據集摘要頁面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數據集添加指南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083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B848711-82BD-4282-08E9-4660D13C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9FD490-B1E5-CE34-D799-7C4D71B0E4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E0E975-1A64-24CB-24F6-59E5852EB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5"/>
          <a:stretch/>
        </p:blipFill>
        <p:spPr>
          <a:xfrm>
            <a:off x="890674" y="1124744"/>
            <a:ext cx="5603314" cy="41987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0E0D1C8-E9EC-87FE-D7E1-65B6F46F2E89}"/>
              </a:ext>
            </a:extLst>
          </p:cNvPr>
          <p:cNvSpPr txBox="1"/>
          <p:nvPr/>
        </p:nvSpPr>
        <p:spPr>
          <a:xfrm>
            <a:off x="7751618" y="1124744"/>
            <a:ext cx="41702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AFLOW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資料庫是一個全球性的材料化合物資料庫，包含超過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3,530,330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個材料化合物及其相關計算屬性。資料庫由杜克大學材料科學與工程系的自主材料設計中心（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Center for Autonomous Materials Design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）開發和維護。</a:t>
            </a:r>
          </a:p>
          <a:p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材料資料儲存和檢索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計算屬性，如形成焓、能帶結構、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Bader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電荷、彈性屬性、熱屬性等。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結晶原型的百科全書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機器學習應用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熱力學穩定性和可合成性的應用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8C1A-3811-BCF0-F593-D15B469D901A}"/>
              </a:ext>
            </a:extLst>
          </p:cNvPr>
          <p:cNvSpPr txBox="1"/>
          <p:nvPr/>
        </p:nvSpPr>
        <p:spPr>
          <a:xfrm>
            <a:off x="2901272" y="786028"/>
            <a:ext cx="6103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https://aflow.org/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440E51-9AC6-CF54-91B1-541993A1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370" y="2654739"/>
            <a:ext cx="6349248" cy="36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C48827-DA6A-9356-EF43-686B3D81526F}"/>
              </a:ext>
            </a:extLst>
          </p:cNvPr>
          <p:cNvSpPr txBox="1"/>
          <p:nvPr/>
        </p:nvSpPr>
        <p:spPr>
          <a:xfrm>
            <a:off x="838200" y="300381"/>
            <a:ext cx="10688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https://colab.research.google.com/github/materialsvirtuallab/matgenb/blob/master/notebooks/2018-09-25-Structure%20Prediction%20using%20Pymatgen%20and%20the%20Materials%20API.ipynb#scrollTo=6BO3xl81reYt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B9AD35-DEED-BBF3-A0F9-72F73EA6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5" y="398305"/>
            <a:ext cx="11944437" cy="35814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79B4524-C47C-83E3-7146-9D3F5868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5" y="3879260"/>
            <a:ext cx="11592010" cy="32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9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87FB4C0-E206-CC12-2432-82B1ECD30217}"/>
              </a:ext>
            </a:extLst>
          </p:cNvPr>
          <p:cNvSpPr txBox="1"/>
          <p:nvPr/>
        </p:nvSpPr>
        <p:spPr>
          <a:xfrm>
            <a:off x="1264978" y="58367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https://chimad.northwestern.edu/research/databases.html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4F78D6-2853-B491-2774-95C7D149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4" y="932993"/>
            <a:ext cx="7360416" cy="45310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46FD966-C62C-BD2B-A6B1-D3978646C9D5}"/>
              </a:ext>
            </a:extLst>
          </p:cNvPr>
          <p:cNvSpPr txBox="1"/>
          <p:nvPr/>
        </p:nvSpPr>
        <p:spPr>
          <a:xfrm>
            <a:off x="7951387" y="4451737"/>
            <a:ext cx="38968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DFT, FF(MD), ML, and exp.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Organic, inorganic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Machine learning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mainlining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visualization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exchange protocols</a:t>
            </a:r>
            <a:endParaRPr lang="zh-TW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3EDC31-2154-B113-8BF3-A49A3DCD8F11}"/>
              </a:ext>
            </a:extLst>
          </p:cNvPr>
          <p:cNvSpPr/>
          <p:nvPr/>
        </p:nvSpPr>
        <p:spPr>
          <a:xfrm>
            <a:off x="7951386" y="1383818"/>
            <a:ext cx="41060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Center for Hierarchical Materials Design (</a:t>
            </a:r>
            <a:r>
              <a:rPr lang="en-US" altLang="zh-TW" sz="16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CHiMaD</a:t>
            </a:r>
            <a:r>
              <a:rPr lang="en-US" altLang="zh-TW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)</a:t>
            </a:r>
            <a:r>
              <a:rPr lang="en-US" altLang="zh-TW" sz="1600" dirty="0">
                <a:solidFill>
                  <a:srgbClr val="000000"/>
                </a:solidFill>
                <a:latin typeface="Helvetica" panose="020B0604020202020204" pitchFamily="34" charset="0"/>
              </a:rPr>
              <a:t> is a NIST-sponsored center of excellence for advanced materials research </a:t>
            </a:r>
            <a:r>
              <a:rPr lang="en-US" altLang="zh-TW" sz="1600" dirty="0">
                <a:solidFill>
                  <a:srgbClr val="FF0000"/>
                </a:solidFill>
                <a:latin typeface="Helvetica" panose="020B0604020202020204" pitchFamily="34" charset="0"/>
              </a:rPr>
              <a:t>focusing on developing the next generation of computational tools, databases and experimental techniques in order to enable the accelerated design of novel materials and their integration to industry</a:t>
            </a:r>
            <a:r>
              <a:rPr lang="en-US" altLang="zh-TW" sz="1600" dirty="0">
                <a:solidFill>
                  <a:srgbClr val="000000"/>
                </a:solidFill>
                <a:latin typeface="Helvetica" panose="020B0604020202020204" pitchFamily="34" charset="0"/>
              </a:rPr>
              <a:t>, one of the primary goals of the U.S. Government's Materials Genome Initiative (MGI).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921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回顧">
  <a:themeElements>
    <a:clrScheme name="回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5253</TotalTime>
  <Words>2731</Words>
  <Application>Microsoft Office PowerPoint</Application>
  <PresentationFormat>寬螢幕</PresentationFormat>
  <Paragraphs>186</Paragraphs>
  <Slides>22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34" baseType="lpstr">
      <vt:lpstr>ElsevierGulliver</vt:lpstr>
      <vt:lpstr>Söhne</vt:lpstr>
      <vt:lpstr>ui-sans-serif</vt:lpstr>
      <vt:lpstr>微軟正黑體</vt:lpstr>
      <vt:lpstr>Aptos</vt:lpstr>
      <vt:lpstr>Aptos Display</vt:lpstr>
      <vt:lpstr>Arial</vt:lpstr>
      <vt:lpstr>Calibri</vt:lpstr>
      <vt:lpstr>Helvetica</vt:lpstr>
      <vt:lpstr>Wingdings</vt:lpstr>
      <vt:lpstr>Office 佈景主題</vt:lpstr>
      <vt:lpstr>1_回顧</vt:lpstr>
      <vt:lpstr>材料資訊平台與資料庫簡介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0903041</dc:creator>
  <cp:lastModifiedBy>0903041</cp:lastModifiedBy>
  <cp:revision>9</cp:revision>
  <dcterms:created xsi:type="dcterms:W3CDTF">2024-05-17T17:35:35Z</dcterms:created>
  <dcterms:modified xsi:type="dcterms:W3CDTF">2024-05-28T07:11:11Z</dcterms:modified>
</cp:coreProperties>
</file>